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76b26d8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76b26d8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f76b26d8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f76b26d8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f76b26d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f76b26d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50a63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c50a63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76b26d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76b26d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f76b26d8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f76b26d8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76b26d8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76b26d8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58158"/>
                </a:solidFill>
              </a:rPr>
              <a:t>virtual cut-through flow control across the network links, </a:t>
            </a:r>
            <a:endParaRPr sz="1800">
              <a:solidFill>
                <a:srgbClr val="1581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58158"/>
                </a:solidFill>
              </a:rPr>
              <a:t>but uses wormhole flow control internally due to buffer size constraints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76b26d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76b26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76b26d8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76b26d8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16-bit packet CRC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64 bytes of data + associated headers (96 bytes max)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Gemini is designed for large systems in which failures are to be expected and applications must continue to run in the presence of errors.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Each torus connection comprises 4 groups of 3 lanes.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Packet CRCs are checked by each device with automatic link-level retry on error.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The failure of a single lane is tolerated by shunting its data to the remaining 2 lanes in the group.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Complete failure of a link would be Mask out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ECC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rgbClr val="158158"/>
                </a:solidFill>
              </a:rPr>
              <a:t>completion events includes details of each transaction status</a:t>
            </a:r>
            <a:endParaRPr sz="1800">
              <a:solidFill>
                <a:srgbClr val="15815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8158"/>
              </a:buClr>
              <a:buSzPts val="1800"/>
              <a:buChar char="●"/>
            </a:pPr>
            <a:r>
              <a:rPr lang="en-GB" sz="1800">
                <a:solidFill>
                  <a:srgbClr val="158158"/>
                </a:solidFill>
              </a:rPr>
              <a:t>The CRC is also checked as a packet leaves each Gemini and as it transitions from the router to the N tection of errors occurring within the router core. If the checksum is incorrect, the packet is marked as bad and passed on; it will be dropped by the destination Gemini</a:t>
            </a:r>
            <a:endParaRPr sz="1800">
              <a:solidFill>
                <a:srgbClr val="158158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f76b26d8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f76b26d8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3F3F3"/>
                </a:solidFill>
              </a:defRPr>
            </a:lvl1pPr>
            <a:lvl2pPr lvl="1" rtl="0">
              <a:buNone/>
              <a:defRPr sz="900">
                <a:solidFill>
                  <a:srgbClr val="F3F3F3"/>
                </a:solidFill>
              </a:defRPr>
            </a:lvl2pPr>
            <a:lvl3pPr lvl="2" rtl="0">
              <a:buNone/>
              <a:defRPr sz="900">
                <a:solidFill>
                  <a:srgbClr val="F3F3F3"/>
                </a:solidFill>
              </a:defRPr>
            </a:lvl3pPr>
            <a:lvl4pPr lvl="3" rtl="0">
              <a:buNone/>
              <a:defRPr sz="900">
                <a:solidFill>
                  <a:srgbClr val="F3F3F3"/>
                </a:solidFill>
              </a:defRPr>
            </a:lvl4pPr>
            <a:lvl5pPr lvl="4" rtl="0">
              <a:buNone/>
              <a:defRPr sz="900">
                <a:solidFill>
                  <a:srgbClr val="F3F3F3"/>
                </a:solidFill>
              </a:defRPr>
            </a:lvl5pPr>
            <a:lvl6pPr lvl="5" rtl="0">
              <a:buNone/>
              <a:defRPr sz="900">
                <a:solidFill>
                  <a:srgbClr val="F3F3F3"/>
                </a:solidFill>
              </a:defRPr>
            </a:lvl6pPr>
            <a:lvl7pPr lvl="6" rtl="0">
              <a:buNone/>
              <a:defRPr sz="900">
                <a:solidFill>
                  <a:srgbClr val="F3F3F3"/>
                </a:solidFill>
              </a:defRPr>
            </a:lvl7pPr>
            <a:lvl8pPr lvl="7" rtl="0">
              <a:buNone/>
              <a:defRPr sz="900">
                <a:solidFill>
                  <a:srgbClr val="F3F3F3"/>
                </a:solidFill>
              </a:defRPr>
            </a:lvl8pPr>
            <a:lvl9pPr lvl="8" rtl="0">
              <a:buNone/>
              <a:defRPr sz="900">
                <a:solidFill>
                  <a:srgbClr val="F3F3F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" name="Google Shape;23;p4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41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68275" y="1152475"/>
            <a:ext cx="41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900">
                <a:solidFill>
                  <a:srgbClr val="FFFFFF"/>
                </a:solidFill>
              </a:defRPr>
            </a:lvl1pPr>
            <a:lvl2pPr lvl="1">
              <a:buNone/>
              <a:defRPr sz="900">
                <a:solidFill>
                  <a:srgbClr val="FFFFFF"/>
                </a:solidFill>
              </a:defRPr>
            </a:lvl2pPr>
            <a:lvl3pPr lvl="2">
              <a:buNone/>
              <a:defRPr sz="900">
                <a:solidFill>
                  <a:srgbClr val="FFFFFF"/>
                </a:solidFill>
              </a:defRPr>
            </a:lvl3pPr>
            <a:lvl4pPr lvl="3">
              <a:buNone/>
              <a:defRPr sz="900">
                <a:solidFill>
                  <a:srgbClr val="FFFFFF"/>
                </a:solidFill>
              </a:defRPr>
            </a:lvl4pPr>
            <a:lvl5pPr lvl="4">
              <a:buNone/>
              <a:defRPr sz="900">
                <a:solidFill>
                  <a:srgbClr val="FFFFFF"/>
                </a:solidFill>
              </a:defRPr>
            </a:lvl5pPr>
            <a:lvl6pPr lvl="5">
              <a:buNone/>
              <a:defRPr sz="900">
                <a:solidFill>
                  <a:srgbClr val="FFFFFF"/>
                </a:solidFill>
              </a:defRPr>
            </a:lvl6pPr>
            <a:lvl7pPr lvl="6">
              <a:buNone/>
              <a:defRPr sz="900">
                <a:solidFill>
                  <a:srgbClr val="FFFFFF"/>
                </a:solidFill>
              </a:defRPr>
            </a:lvl7pPr>
            <a:lvl8pPr lvl="7">
              <a:buNone/>
              <a:defRPr sz="900">
                <a:solidFill>
                  <a:srgbClr val="FFFFFF"/>
                </a:solidFill>
              </a:defRPr>
            </a:lvl8pPr>
            <a:lvl9pPr lvl="8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3" name="Google Shape;33;p5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" name="Google Shape;34;p5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" name="Google Shape;39;p6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" name="Google Shape;41;p6">
            <a:hlinkClick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>
            <a:hlinkClick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</a:defRPr>
            </a:lvl1pPr>
            <a:lvl2pPr lvl="1" rtl="0">
              <a:buNone/>
              <a:defRPr sz="900">
                <a:solidFill>
                  <a:srgbClr val="FFFFFF"/>
                </a:solidFill>
              </a:defRPr>
            </a:lvl2pPr>
            <a:lvl3pPr lvl="2" rtl="0">
              <a:buNone/>
              <a:defRPr sz="900">
                <a:solidFill>
                  <a:srgbClr val="FFFFFF"/>
                </a:solidFill>
              </a:defRPr>
            </a:lvl3pPr>
            <a:lvl4pPr lvl="3" rtl="0">
              <a:buNone/>
              <a:defRPr sz="900">
                <a:solidFill>
                  <a:srgbClr val="FFFFFF"/>
                </a:solidFill>
              </a:defRPr>
            </a:lvl4pPr>
            <a:lvl5pPr lvl="4" rtl="0">
              <a:buNone/>
              <a:defRPr sz="900">
                <a:solidFill>
                  <a:srgbClr val="FFFFFF"/>
                </a:solidFill>
              </a:defRPr>
            </a:lvl5pPr>
            <a:lvl6pPr lvl="5" rtl="0">
              <a:buNone/>
              <a:defRPr sz="900">
                <a:solidFill>
                  <a:srgbClr val="FFFFFF"/>
                </a:solidFill>
              </a:defRPr>
            </a:lvl6pPr>
            <a:lvl7pPr lvl="6" rtl="0">
              <a:buNone/>
              <a:defRPr sz="900">
                <a:solidFill>
                  <a:srgbClr val="FFFFFF"/>
                </a:solidFill>
              </a:defRPr>
            </a:lvl7pPr>
            <a:lvl8pPr lvl="7" rtl="0">
              <a:buNone/>
              <a:defRPr sz="900">
                <a:solidFill>
                  <a:srgbClr val="FFFFFF"/>
                </a:solidFill>
              </a:defRPr>
            </a:lvl8pPr>
            <a:lvl9pPr lvl="8" rtl="0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479900" y="2178950"/>
            <a:ext cx="618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Super Computing Interconnects</a:t>
            </a:r>
            <a:endParaRPr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54250" y="491750"/>
            <a:ext cx="7435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Cray Gemini System Interconnect</a:t>
            </a:r>
            <a:endParaRPr b="1" sz="4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884350" y="2834775"/>
            <a:ext cx="3375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Scott Cai &amp; Ryan Oberlitner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45645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On a quiet network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&lt;1.5 us for small message (&lt;=128 bytes)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Typically ~105 ns latency per hop</a:t>
            </a:r>
            <a:endParaRPr b="1"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Latency &amp; Bandwidth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475" y="2486925"/>
            <a:ext cx="4181500" cy="26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50" y="2486925"/>
            <a:ext cx="4038269" cy="26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550" y="0"/>
            <a:ext cx="3647925" cy="23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852013"/>
            <a:ext cx="8520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https://www.cray.com/products/computing/xe-series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https://www.cray.com/products/computing/xk-series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https://de.wikipedia.org/wiki/Cray_XK7#/media/File:Titan_supercomputer_at_the_Oak_Ridge_National_Laboratory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https://www.olcf.ornl.gov/wp-content/uploads/2013/02/Titan_Architecture_1-JL.pdf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Abts, D. (2010). The Cray XT4 and Seastar 3-D Torus Interconnect.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Alverson, B., Froese, E., Kaplan, L. and Roweth, D. (2012). Cray ® XC™ Series Net work.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Alverson, R., Roweth, D. and Kaplan, L. (2010). The Gemini System Interconnect. </a:t>
            </a:r>
            <a:r>
              <a:rPr i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2010 18th IEEE Symposium on High Performance Interconnects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Benner, A. (2012). Optical Interconnect Opportunities in Supercomputers and High End Computing.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Inc, C. (2019). The Gemini Network.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Larkin, J. (2012). </a:t>
            </a:r>
            <a:r>
              <a:rPr i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Titan Architecture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Sun, Y., Zheng, G., Kalé, L., Jones, T. and Olson, R. (2012). A uGNI-based Asynchronous Message-driven Runtime System for Cray Supercomputers with Gemini Interconnect. </a:t>
            </a:r>
            <a:r>
              <a:rPr i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2012 IEEE 26th International Parallel and Distributed Processing Symposium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Vaughan, C., Rajan, M., Barrett, R., Doerﬂer, D. and Pedretti, K. (2019). Investigating the Impact of the Cielo Cray XE6 Architecture on Scientiﬁc Application Codes.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Vishnu, A., Bruggencate, M. and Olson, R. (2019). Evaluating The Potential of Cray Gemini Interconnect for PGAS Communication Runtime Systems.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on Supercomputer Interconnect Family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2850"/>
            <a:ext cx="3621940" cy="3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740" y="1278413"/>
            <a:ext cx="4905560" cy="258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Gemini system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11625" y="881150"/>
            <a:ext cx="85206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MPI Network used by Cray’s supercomputers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Uses 3D torus network topology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CRC checked at each node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Each physical chip has 2 nodes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Sliding window protocol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Data transfers bypass OS</a:t>
            </a:r>
            <a:endParaRPr b="1" sz="1800">
              <a:solidFill>
                <a:srgbClr val="566579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97" y="1448997"/>
            <a:ext cx="3289925" cy="22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650" y="3463175"/>
            <a:ext cx="40576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Gemini Software Stack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150" y="492050"/>
            <a:ext cx="4549153" cy="41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15638"/>
            <a:ext cx="3971452" cy="231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Gemini Network Interface Controller (NIC)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39300" y="878600"/>
            <a:ext cx="83931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Atomic Memory Operations (AMO)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Get, put, etc.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Fast Memory Access (FMA)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64 byte remote read/writes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Low latency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Block Transfer Engine (BTE)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Larger transfers between local and remote memory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Up to 4GB without CPU involvement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Completion Queue (CQ)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Notifications of FMA or BTE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Synchronization Sequence Identifier (SSID)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Packets need not arrive in order, nor be reordered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-GB" sz="1800">
                <a:solidFill>
                  <a:schemeClr val="dk2"/>
                </a:solidFill>
              </a:rPr>
              <a:t>Receive</a:t>
            </a:r>
            <a:r>
              <a:rPr b="1" lang="en-GB" sz="1800">
                <a:solidFill>
                  <a:schemeClr val="dk2"/>
                </a:solidFill>
              </a:rPr>
              <a:t> Message Table (RMT) tracks </a:t>
            </a:r>
            <a:r>
              <a:rPr b="1" lang="en-GB" sz="1800">
                <a:solidFill>
                  <a:schemeClr val="dk2"/>
                </a:solidFill>
              </a:rPr>
              <a:t>received</a:t>
            </a:r>
            <a:r>
              <a:rPr b="1" lang="en-GB" sz="1800">
                <a:solidFill>
                  <a:schemeClr val="dk2"/>
                </a:solidFill>
              </a:rPr>
              <a:t> packets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00" y="679300"/>
            <a:ext cx="4180176" cy="2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4294967295"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Gemini Router</a:t>
            </a:r>
            <a:endParaRPr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349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Tile: 1 input port, 1 output port, 1 8x8 switch, buffers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Virtual cut-through flow control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Wormhole switching</a:t>
            </a:r>
            <a:endParaRPr b="1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050" y="164350"/>
            <a:ext cx="5027239" cy="474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238" y="2810475"/>
            <a:ext cx="2179674" cy="20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Packet Format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11625" y="881150"/>
            <a:ext cx="39753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Uses 24-bit ‘physical units’ (phits)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Last phit signals end of packet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18-bit node addresses</a:t>
            </a:r>
            <a:endParaRPr b="1" sz="1800">
              <a:solidFill>
                <a:srgbClr val="56657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b="1" lang="en-GB" sz="1800">
                <a:solidFill>
                  <a:srgbClr val="566579"/>
                </a:solidFill>
              </a:rPr>
              <a:t>Up to 45-bit virtual memory address</a:t>
            </a:r>
            <a:endParaRPr b="1" sz="1800">
              <a:solidFill>
                <a:srgbClr val="566579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906" y="0"/>
            <a:ext cx="48570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4294967295"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Fault Tolerance</a:t>
            </a:r>
            <a:endParaRPr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861538"/>
            <a:ext cx="8520600" cy="3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16-</a:t>
            </a:r>
            <a:r>
              <a:rPr lang="en-GB"/>
              <a:t>bit packet CRC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64 bytes of data + associated headers (96 bytes max)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</a:t>
            </a:r>
            <a:r>
              <a:rPr lang="en-GB">
                <a:solidFill>
                  <a:srgbClr val="566579"/>
                </a:solidFill>
              </a:rPr>
              <a:t>ach torus connection comprises 4 groups of 3 lanes</a:t>
            </a:r>
            <a:endParaRPr>
              <a:solidFill>
                <a:srgbClr val="5665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lang="en-GB">
                <a:solidFill>
                  <a:srgbClr val="566579"/>
                </a:solidFill>
              </a:rPr>
              <a:t>automatic link-level retry on error</a:t>
            </a:r>
            <a:endParaRPr>
              <a:solidFill>
                <a:srgbClr val="5665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lang="en-GB">
                <a:solidFill>
                  <a:srgbClr val="566579"/>
                </a:solidFill>
              </a:rPr>
              <a:t>failure of a single lane </a:t>
            </a:r>
            <a:endParaRPr>
              <a:solidFill>
                <a:srgbClr val="5665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lang="en-GB">
                <a:solidFill>
                  <a:srgbClr val="566579"/>
                </a:solidFill>
              </a:rPr>
              <a:t>complete failure of a link</a:t>
            </a:r>
            <a:endParaRPr>
              <a:solidFill>
                <a:srgbClr val="5665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lang="en-GB">
                <a:solidFill>
                  <a:srgbClr val="566579"/>
                </a:solidFill>
              </a:rPr>
              <a:t>ECC for major memories and data paths protection</a:t>
            </a:r>
            <a:endParaRPr>
              <a:solidFill>
                <a:srgbClr val="5665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1800"/>
              <a:buChar char="●"/>
            </a:pPr>
            <a:r>
              <a:rPr lang="en-GB">
                <a:solidFill>
                  <a:srgbClr val="566579"/>
                </a:solidFill>
              </a:rPr>
              <a:t>completion events</a:t>
            </a:r>
            <a:endParaRPr>
              <a:solidFill>
                <a:srgbClr val="56657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4325"/>
            <a:ext cx="4303700" cy="20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00" y="2765600"/>
            <a:ext cx="4221451" cy="19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63" y="1036937"/>
            <a:ext cx="8627873" cy="30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